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12"/>
  </p:notesMasterIdLst>
  <p:sldIdLst>
    <p:sldId id="316" r:id="rId2"/>
    <p:sldId id="324" r:id="rId3"/>
    <p:sldId id="308" r:id="rId4"/>
    <p:sldId id="314" r:id="rId5"/>
    <p:sldId id="311" r:id="rId6"/>
    <p:sldId id="325" r:id="rId7"/>
    <p:sldId id="323" r:id="rId8"/>
    <p:sldId id="327" r:id="rId9"/>
    <p:sldId id="320" r:id="rId10"/>
    <p:sldId id="32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1BACCF-2888-45AD-9BD5-236A28D56EEC}">
          <p14:sldIdLst>
            <p14:sldId id="316"/>
            <p14:sldId id="324"/>
            <p14:sldId id="308"/>
            <p14:sldId id="314"/>
            <p14:sldId id="311"/>
            <p14:sldId id="325"/>
            <p14:sldId id="323"/>
            <p14:sldId id="327"/>
            <p14:sldId id="320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023" autoAdjust="0"/>
  </p:normalViewPr>
  <p:slideViewPr>
    <p:cSldViewPr snapToGrid="0">
      <p:cViewPr varScale="1">
        <p:scale>
          <a:sx n="59" d="100"/>
          <a:sy n="59" d="100"/>
        </p:scale>
        <p:origin x="1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FAB8-FF1F-4836-93E4-406094454E5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C2B5-C0CE-40C3-85C6-A5612430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923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3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672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218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5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20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9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49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7458" y="265370"/>
            <a:ext cx="10515600" cy="63240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1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7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1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8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937C7-A90C-40EE-836E-C73ECF94D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913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3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886" r:id="rId6"/>
    <p:sldLayoutId id="2147483892" r:id="rId7"/>
    <p:sldLayoutId id="2147483900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843;p44"/>
          <p:cNvGrpSpPr/>
          <p:nvPr/>
        </p:nvGrpSpPr>
        <p:grpSpPr>
          <a:xfrm rot="-2703707">
            <a:off x="5760829" y="-1578280"/>
            <a:ext cx="3500280" cy="4442247"/>
            <a:chOff x="1154976" y="632775"/>
            <a:chExt cx="2502430" cy="3877954"/>
          </a:xfrm>
        </p:grpSpPr>
        <p:sp>
          <p:nvSpPr>
            <p:cNvPr id="15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rgbClr val="F3AF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" name="Google Shape;846;p44"/>
          <p:cNvGrpSpPr/>
          <p:nvPr/>
        </p:nvGrpSpPr>
        <p:grpSpPr>
          <a:xfrm rot="-901627">
            <a:off x="6286" y="2817416"/>
            <a:ext cx="3500316" cy="4442328"/>
            <a:chOff x="1154976" y="632775"/>
            <a:chExt cx="2502430" cy="3877954"/>
          </a:xfrm>
        </p:grpSpPr>
        <p:sp>
          <p:nvSpPr>
            <p:cNvPr id="18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" name="Google Shape;849;p44"/>
          <p:cNvSpPr/>
          <p:nvPr/>
        </p:nvSpPr>
        <p:spPr>
          <a:xfrm rot="199701">
            <a:off x="692958" y="846671"/>
            <a:ext cx="11653396" cy="4876935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" name="Google Shape;850;p44"/>
          <p:cNvGrpSpPr/>
          <p:nvPr/>
        </p:nvGrpSpPr>
        <p:grpSpPr>
          <a:xfrm rot="-510657">
            <a:off x="9792245" y="476259"/>
            <a:ext cx="1941835" cy="2095996"/>
            <a:chOff x="5860698" y="467267"/>
            <a:chExt cx="1358169" cy="1465993"/>
          </a:xfrm>
        </p:grpSpPr>
        <p:sp>
          <p:nvSpPr>
            <p:cNvPr id="22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5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" name="Google Shape;853;p44"/>
          <p:cNvSpPr txBox="1">
            <a:spLocks/>
          </p:cNvSpPr>
          <p:nvPr/>
        </p:nvSpPr>
        <p:spPr>
          <a:xfrm>
            <a:off x="1585006" y="1326827"/>
            <a:ext cx="9690639" cy="3971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 panose="00000500000000000000"/>
              <a:buNone/>
              <a:defRPr sz="11333" b="0" i="0" u="none" strike="noStrike" cap="none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 panose="00000500000000000000"/>
              <a:buNone/>
              <a:defRPr sz="6933" b="0" i="0" u="none" strike="noStrike" cap="none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 panose="00000500000000000000"/>
              <a:buNone/>
              <a:defRPr sz="6933" b="0" i="0" u="none" strike="noStrike" cap="none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 panose="00000500000000000000"/>
              <a:buNone/>
              <a:defRPr sz="6933" b="0" i="0" u="none" strike="noStrike" cap="none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 panose="00000500000000000000"/>
              <a:buNone/>
              <a:defRPr sz="6933" b="0" i="0" u="none" strike="noStrike" cap="none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 panose="00000500000000000000"/>
              <a:buNone/>
              <a:defRPr sz="6933" b="0" i="0" u="none" strike="noStrike" cap="none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 panose="00000500000000000000"/>
              <a:buNone/>
              <a:defRPr sz="6933" b="0" i="0" u="none" strike="noStrike" cap="none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 panose="00000500000000000000"/>
              <a:buNone/>
              <a:defRPr sz="6933" b="0" i="0" u="none" strike="noStrike" cap="none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 panose="00000500000000000000"/>
              <a:buNone/>
              <a:defRPr sz="6933" b="0" i="0" u="none" strike="noStrike" cap="none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4FBE"/>
              </a:buClr>
              <a:buSzPts val="5200"/>
              <a:buFont typeface="Patrick Hand" panose="00000500000000000000"/>
              <a:buNone/>
              <a:tabLst/>
              <a:defRPr/>
            </a:pP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F4FBE"/>
                </a:solidFill>
                <a:effectLst>
                  <a:outerShdw blurRad="38100" dist="19050" dir="2700000" algn="tl" rotWithShape="0">
                    <a:srgbClr val="0F4FB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 panose="00000500000000000000"/>
              </a:rPr>
              <a:t>CHÀO </a:t>
            </a: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F4FB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 panose="00000500000000000000"/>
              </a:rPr>
              <a:t>MỪNG CÁC EM ĐẾN VỚI TIẾT HỌC NGÀY HÔM NAY</a:t>
            </a:r>
          </a:p>
        </p:txBody>
      </p:sp>
      <p:grpSp>
        <p:nvGrpSpPr>
          <p:cNvPr id="25" name="Google Shape;855;p44"/>
          <p:cNvGrpSpPr/>
          <p:nvPr/>
        </p:nvGrpSpPr>
        <p:grpSpPr>
          <a:xfrm>
            <a:off x="10540936" y="717167"/>
            <a:ext cx="610281" cy="594631"/>
            <a:chOff x="397551" y="281000"/>
            <a:chExt cx="457711" cy="445973"/>
          </a:xfrm>
        </p:grpSpPr>
        <p:sp>
          <p:nvSpPr>
            <p:cNvPr id="2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rgbClr val="F9D980"/>
            </a:solidFill>
            <a:ln w="19050" cap="flat" cmpd="sng">
              <a:solidFill>
                <a:srgbClr val="434343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rgbClr val="F3AF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8" name="Google Shape;858;p44"/>
          <p:cNvSpPr/>
          <p:nvPr/>
        </p:nvSpPr>
        <p:spPr>
          <a:xfrm rot="401238">
            <a:off x="595682" y="2270351"/>
            <a:ext cx="984621" cy="649493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Google Shape;859;p44"/>
          <p:cNvSpPr/>
          <p:nvPr/>
        </p:nvSpPr>
        <p:spPr>
          <a:xfrm>
            <a:off x="1805368" y="1613399"/>
            <a:ext cx="754113" cy="52682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" name="Google Shape;860;p44"/>
          <p:cNvGrpSpPr/>
          <p:nvPr/>
        </p:nvGrpSpPr>
        <p:grpSpPr>
          <a:xfrm>
            <a:off x="2097416" y="3790431"/>
            <a:ext cx="1133384" cy="1488656"/>
            <a:chOff x="181724" y="3902898"/>
            <a:chExt cx="850038" cy="1116492"/>
          </a:xfrm>
        </p:grpSpPr>
        <p:grpSp>
          <p:nvGrpSpPr>
            <p:cNvPr id="3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33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rgbClr val="F78B9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rgbClr val="BFD4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rgbClr val="BFD4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2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" name="Google Shape;867;p44"/>
          <p:cNvGrpSpPr/>
          <p:nvPr/>
        </p:nvGrpSpPr>
        <p:grpSpPr>
          <a:xfrm rot="1796398">
            <a:off x="8826275" y="4472385"/>
            <a:ext cx="3500413" cy="4442185"/>
            <a:chOff x="1154976" y="632775"/>
            <a:chExt cx="2502430" cy="3877954"/>
          </a:xfrm>
        </p:grpSpPr>
        <p:sp>
          <p:nvSpPr>
            <p:cNvPr id="3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rgbClr val="F78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0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Tm="3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3121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428" y="4219003"/>
            <a:ext cx="1107226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 LẮNG NGHE</a:t>
            </a:r>
          </a:p>
        </p:txBody>
      </p:sp>
    </p:spTree>
    <p:extLst>
      <p:ext uri="{BB962C8B-B14F-4D97-AF65-F5344CB8AC3E}">
        <p14:creationId xmlns:p14="http://schemas.microsoft.com/office/powerpoint/2010/main" val="9368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3 0.02778 L -2.11862 0.01343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2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58" y="479239"/>
            <a:ext cx="10515600" cy="632402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57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65921" y="770024"/>
            <a:ext cx="6351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II. SỐ NGUYÊN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239" y="1477910"/>
            <a:ext cx="1156278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Chủ  đề:                                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ÂM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TẬP HỢP CÁC SỐ NGUYÊN.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TRONG TẬP HỢP CÁC SỐ NGUYÊN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8823" y="4345990"/>
            <a:ext cx="2575775" cy="64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ECE7F0-E66C-4E5D-8761-FB51CCBD23BE}"/>
              </a:ext>
            </a:extLst>
          </p:cNvPr>
          <p:cNvGrpSpPr/>
          <p:nvPr/>
        </p:nvGrpSpPr>
        <p:grpSpPr>
          <a:xfrm>
            <a:off x="3186293" y="4483615"/>
            <a:ext cx="6418521" cy="1005254"/>
            <a:chOff x="2209800" y="4282605"/>
            <a:chExt cx="4743450" cy="522395"/>
          </a:xfrm>
        </p:grpSpPr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2D03BA9A-F67C-46CE-A14E-2E9EF2BD9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880264"/>
                </p:ext>
              </p:extLst>
            </p:nvPr>
          </p:nvGraphicFramePr>
          <p:xfrm>
            <a:off x="2343930" y="4497025"/>
            <a:ext cx="42672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Equation" r:id="rId4" imgW="2158920" imgH="203040" progId="Equation.DSMT4">
                    <p:embed/>
                  </p:oleObj>
                </mc:Choice>
                <mc:Fallback>
                  <p:oleObj name="Equation" r:id="rId4" imgW="2158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343930" y="4497025"/>
                          <a:ext cx="4267200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081A35F-7462-4DA0-81AF-6C92ADB479DB}"/>
                </a:ext>
              </a:extLst>
            </p:cNvPr>
            <p:cNvGrpSpPr/>
            <p:nvPr/>
          </p:nvGrpSpPr>
          <p:grpSpPr>
            <a:xfrm>
              <a:off x="2209800" y="4282605"/>
              <a:ext cx="4743450" cy="168350"/>
              <a:chOff x="2828925" y="4173032"/>
              <a:chExt cx="4743450" cy="168350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B4ABA53-4489-43EC-97A0-4430E3D79D8D}"/>
                  </a:ext>
                </a:extLst>
              </p:cNvPr>
              <p:cNvCxnSpPr/>
              <p:nvPr/>
            </p:nvCxnSpPr>
            <p:spPr>
              <a:xfrm>
                <a:off x="2828925" y="4251002"/>
                <a:ext cx="474345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7BC8572-15A3-43E0-8779-BB5C66487708}"/>
                  </a:ext>
                </a:extLst>
              </p:cNvPr>
              <p:cNvCxnSpPr/>
              <p:nvPr/>
            </p:nvCxnSpPr>
            <p:spPr>
              <a:xfrm>
                <a:off x="5466909" y="4188982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334E801-1061-4CBC-B36A-5BEB8F39C7FF}"/>
                  </a:ext>
                </a:extLst>
              </p:cNvPr>
              <p:cNvCxnSpPr/>
              <p:nvPr/>
            </p:nvCxnSpPr>
            <p:spPr>
              <a:xfrm>
                <a:off x="5924106" y="4173032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813BE46-D454-4A16-8D75-A953ED4D79CC}"/>
                  </a:ext>
                </a:extLst>
              </p:cNvPr>
              <p:cNvCxnSpPr/>
              <p:nvPr/>
            </p:nvCxnSpPr>
            <p:spPr>
              <a:xfrm>
                <a:off x="6381311" y="4188980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B5FEA25-DB5C-43DF-91D5-DAD50DE3CD2A}"/>
                  </a:ext>
                </a:extLst>
              </p:cNvPr>
              <p:cNvCxnSpPr/>
              <p:nvPr/>
            </p:nvCxnSpPr>
            <p:spPr>
              <a:xfrm>
                <a:off x="6838510" y="4183663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E0CA7C7-9022-4B0C-9968-B0D4C1FB58D6}"/>
                  </a:ext>
                </a:extLst>
              </p:cNvPr>
              <p:cNvCxnSpPr/>
              <p:nvPr/>
            </p:nvCxnSpPr>
            <p:spPr>
              <a:xfrm>
                <a:off x="4570228" y="4183663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52D8DCF-DB99-408F-878F-5DB6792292DA}"/>
                  </a:ext>
                </a:extLst>
              </p:cNvPr>
              <p:cNvCxnSpPr/>
              <p:nvPr/>
            </p:nvCxnSpPr>
            <p:spPr>
              <a:xfrm>
                <a:off x="5028535" y="4183663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4083E08-FB50-4526-9305-5BC051EAE06F}"/>
                  </a:ext>
                </a:extLst>
              </p:cNvPr>
              <p:cNvCxnSpPr/>
              <p:nvPr/>
            </p:nvCxnSpPr>
            <p:spPr>
              <a:xfrm>
                <a:off x="4113913" y="4183663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024DAC-BAD1-46BD-A885-2694D8824116}"/>
                  </a:ext>
                </a:extLst>
              </p:cNvPr>
              <p:cNvCxnSpPr/>
              <p:nvPr/>
            </p:nvCxnSpPr>
            <p:spPr>
              <a:xfrm>
                <a:off x="3659371" y="4181893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6AA76D6-A85A-41F2-B0D5-145236C432EB}"/>
                  </a:ext>
                </a:extLst>
              </p:cNvPr>
              <p:cNvCxnSpPr/>
              <p:nvPr/>
            </p:nvCxnSpPr>
            <p:spPr>
              <a:xfrm>
                <a:off x="3202171" y="4176574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6888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8320" y="22073"/>
            <a:ext cx="895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0" y="752291"/>
            <a:ext cx="12192000" cy="2788352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&lt; b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&gt; a</a:t>
            </a:r>
          </a:p>
          <a:p>
            <a:pPr lvl="0" algn="ctr"/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90" name="Group 1289">
            <a:extLst>
              <a:ext uri="{FF2B5EF4-FFF2-40B4-BE49-F238E27FC236}">
                <a16:creationId xmlns:a16="http://schemas.microsoft.com/office/drawing/2014/main" id="{22DE00D1-DC97-47D9-91E1-C914F8999F2C}"/>
              </a:ext>
            </a:extLst>
          </p:cNvPr>
          <p:cNvGrpSpPr/>
          <p:nvPr/>
        </p:nvGrpSpPr>
        <p:grpSpPr>
          <a:xfrm>
            <a:off x="3881996" y="2833416"/>
            <a:ext cx="4743450" cy="471484"/>
            <a:chOff x="2819400" y="3829050"/>
            <a:chExt cx="4743450" cy="471484"/>
          </a:xfrm>
        </p:grpSpPr>
        <p:cxnSp>
          <p:nvCxnSpPr>
            <p:cNvPr id="1291" name="Straight Arrow Connector 1290">
              <a:extLst>
                <a:ext uri="{FF2B5EF4-FFF2-40B4-BE49-F238E27FC236}">
                  <a16:creationId xmlns:a16="http://schemas.microsoft.com/office/drawing/2014/main" id="{9048B795-1C4D-4189-9EFB-675D58FF68E8}"/>
                </a:ext>
              </a:extLst>
            </p:cNvPr>
            <p:cNvCxnSpPr/>
            <p:nvPr/>
          </p:nvCxnSpPr>
          <p:spPr>
            <a:xfrm>
              <a:off x="2819400" y="3895725"/>
              <a:ext cx="474345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92" name="Straight Connector 1291">
              <a:extLst>
                <a:ext uri="{FF2B5EF4-FFF2-40B4-BE49-F238E27FC236}">
                  <a16:creationId xmlns:a16="http://schemas.microsoft.com/office/drawing/2014/main" id="{43FA0F14-0CD7-40B6-8EE9-C08BF9BC9A3C}"/>
                </a:ext>
              </a:extLst>
            </p:cNvPr>
            <p:cNvCxnSpPr/>
            <p:nvPr/>
          </p:nvCxnSpPr>
          <p:spPr>
            <a:xfrm>
              <a:off x="5076825" y="382905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93" name="Straight Connector 1292">
              <a:extLst>
                <a:ext uri="{FF2B5EF4-FFF2-40B4-BE49-F238E27FC236}">
                  <a16:creationId xmlns:a16="http://schemas.microsoft.com/office/drawing/2014/main" id="{D827CEC8-E44A-4BBD-9210-A1F4ABD7B413}"/>
                </a:ext>
              </a:extLst>
            </p:cNvPr>
            <p:cNvCxnSpPr/>
            <p:nvPr/>
          </p:nvCxnSpPr>
          <p:spPr>
            <a:xfrm>
              <a:off x="5781675" y="382905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94" name="Straight Connector 1293">
              <a:extLst>
                <a:ext uri="{FF2B5EF4-FFF2-40B4-BE49-F238E27FC236}">
                  <a16:creationId xmlns:a16="http://schemas.microsoft.com/office/drawing/2014/main" id="{64C86800-7484-4AA0-9E61-0C252A2A64AF}"/>
                </a:ext>
              </a:extLst>
            </p:cNvPr>
            <p:cNvCxnSpPr/>
            <p:nvPr/>
          </p:nvCxnSpPr>
          <p:spPr>
            <a:xfrm>
              <a:off x="3562350" y="3829050"/>
              <a:ext cx="0" cy="1524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295" name="Rectangle 1294">
              <a:extLst>
                <a:ext uri="{FF2B5EF4-FFF2-40B4-BE49-F238E27FC236}">
                  <a16:creationId xmlns:a16="http://schemas.microsoft.com/office/drawing/2014/main" id="{5D79DB61-0341-4461-879B-865E3EFDE24B}"/>
                </a:ext>
              </a:extLst>
            </p:cNvPr>
            <p:cNvSpPr/>
            <p:nvPr/>
          </p:nvSpPr>
          <p:spPr>
            <a:xfrm>
              <a:off x="4824412" y="4005266"/>
              <a:ext cx="504825" cy="29526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96" name="Rectangle 1295">
              <a:extLst>
                <a:ext uri="{FF2B5EF4-FFF2-40B4-BE49-F238E27FC236}">
                  <a16:creationId xmlns:a16="http://schemas.microsoft.com/office/drawing/2014/main" id="{134A73D2-EB5A-4B9B-BBED-F4EBFE5D524E}"/>
                </a:ext>
              </a:extLst>
            </p:cNvPr>
            <p:cNvSpPr/>
            <p:nvPr/>
          </p:nvSpPr>
          <p:spPr>
            <a:xfrm>
              <a:off x="3319462" y="4005266"/>
              <a:ext cx="504825" cy="29526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97" name="Rectangle 1296">
              <a:extLst>
                <a:ext uri="{FF2B5EF4-FFF2-40B4-BE49-F238E27FC236}">
                  <a16:creationId xmlns:a16="http://schemas.microsoft.com/office/drawing/2014/main" id="{9BDB878D-35B6-4862-A8A1-F8B114E81114}"/>
                </a:ext>
              </a:extLst>
            </p:cNvPr>
            <p:cNvSpPr/>
            <p:nvPr/>
          </p:nvSpPr>
          <p:spPr>
            <a:xfrm>
              <a:off x="5705475" y="3976691"/>
              <a:ext cx="504825" cy="29526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-1" y="3424734"/>
            <a:ext cx="12192001" cy="33173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35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5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 lvl="0">
              <a:lnSpc>
                <a:spcPct val="150000"/>
              </a:lnSpc>
            </a:pP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 lvl="0">
              <a:lnSpc>
                <a:spcPct val="150000"/>
              </a:lnSpc>
            </a:pP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1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1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292834" y="92338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-290903" y="149427"/>
            <a:ext cx="10894967" cy="1987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57B942E-2B67-420A-BCC6-709757A1118E}"/>
              </a:ext>
            </a:extLst>
          </p:cNvPr>
          <p:cNvSpPr txBox="1"/>
          <p:nvPr/>
        </p:nvSpPr>
        <p:spPr>
          <a:xfrm>
            <a:off x="292834" y="1792876"/>
            <a:ext cx="110104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277DBA8D-FC0D-46D9-94C7-8E3DD918C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967" y="1813261"/>
            <a:ext cx="8278900" cy="222575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8473C4-1127-4049-A650-A184CF44FC74}"/>
              </a:ext>
            </a:extLst>
          </p:cNvPr>
          <p:cNvSpPr txBox="1">
            <a:spLocks/>
          </p:cNvSpPr>
          <p:nvPr/>
        </p:nvSpPr>
        <p:spPr>
          <a:xfrm>
            <a:off x="292834" y="875186"/>
            <a:ext cx="11899165" cy="653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.́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0F7A8E-9EB1-441F-95C3-7C3BFE720EA2}"/>
              </a:ext>
            </a:extLst>
          </p:cNvPr>
          <p:cNvSpPr txBox="1">
            <a:spLocks/>
          </p:cNvSpPr>
          <p:nvPr/>
        </p:nvSpPr>
        <p:spPr>
          <a:xfrm>
            <a:off x="549460" y="44961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2560 TCN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-2560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CN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2018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có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Kheops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Cập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903479"/>
              </p:ext>
            </p:extLst>
          </p:nvPr>
        </p:nvGraphicFramePr>
        <p:xfrm>
          <a:off x="1535113" y="5715000"/>
          <a:ext cx="25812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5" imgW="2581804" imgH="419280" progId="Equation.DSMT4">
                  <p:embed/>
                </p:oleObj>
              </mc:Choice>
              <mc:Fallback>
                <p:oleObj name="Equation" r:id="rId5" imgW="2581804" imgH="41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5113" y="5715000"/>
                        <a:ext cx="25812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/>
      <p:bldP spid="111" grpId="0"/>
      <p:bldP spid="8" grpId="0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nip Same Side Corner Rectangle 26"/>
          <p:cNvSpPr/>
          <p:nvPr/>
        </p:nvSpPr>
        <p:spPr>
          <a:xfrm>
            <a:off x="561109" y="423183"/>
            <a:ext cx="10931236" cy="6021279"/>
          </a:xfrm>
          <a:prstGeom prst="snip2Same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3618" y="1181483"/>
            <a:ext cx="1030778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; &gt;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2    ..............4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2…4 hay 4…2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-3…………...-2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-3…-2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-2…-3.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4………….-1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-1  …4.</a:t>
            </a: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856022" y="535152"/>
            <a:ext cx="497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371200" y="2784992"/>
            <a:ext cx="7942118" cy="989699"/>
            <a:chOff x="825" y="3704"/>
            <a:chExt cx="4222" cy="470"/>
          </a:xfrm>
        </p:grpSpPr>
        <p:sp>
          <p:nvSpPr>
            <p:cNvPr id="31" name="Straight Connector 30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38100" cap="flat" cmpd="sng">
              <a:solidFill>
                <a:srgbClr val="6600FF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" name="Straight Connector 33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Straight Connector 34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Straight Connector 35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Straight Connector 36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Straight Connector 37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Straight Connector 38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Straight Connector 39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Straight Connector 40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19835"/>
            <p:cNvSpPr txBox="1"/>
            <p:nvPr/>
          </p:nvSpPr>
          <p:spPr>
            <a:xfrm>
              <a:off x="1850" y="3914"/>
              <a:ext cx="384" cy="2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- 3</a:t>
              </a:r>
            </a:p>
          </p:txBody>
        </p:sp>
        <p:sp>
          <p:nvSpPr>
            <p:cNvPr id="43" name="Text Box 119836"/>
            <p:cNvSpPr txBox="1"/>
            <p:nvPr/>
          </p:nvSpPr>
          <p:spPr>
            <a:xfrm>
              <a:off x="2993" y="3922"/>
              <a:ext cx="384" cy="2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47" y="3914"/>
              <a:ext cx="1287" cy="260"/>
              <a:chOff x="2762" y="2186"/>
              <a:chExt cx="1287" cy="230"/>
            </a:xfrm>
          </p:grpSpPr>
          <p:sp>
            <p:nvSpPr>
              <p:cNvPr id="48" name="Text Box 119838"/>
              <p:cNvSpPr txBox="1"/>
              <p:nvPr/>
            </p:nvSpPr>
            <p:spPr>
              <a:xfrm>
                <a:off x="2762" y="2191"/>
                <a:ext cx="240" cy="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 b="1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9" name="Text Box 119839"/>
              <p:cNvSpPr txBox="1"/>
              <p:nvPr/>
            </p:nvSpPr>
            <p:spPr>
              <a:xfrm>
                <a:off x="3120" y="2196"/>
                <a:ext cx="240" cy="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 b="1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0" name="Text Box 119840"/>
              <p:cNvSpPr txBox="1"/>
              <p:nvPr/>
            </p:nvSpPr>
            <p:spPr>
              <a:xfrm>
                <a:off x="3478" y="2195"/>
                <a:ext cx="240" cy="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 b="1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1" name="Text Box 119841"/>
              <p:cNvSpPr txBox="1"/>
              <p:nvPr/>
            </p:nvSpPr>
            <p:spPr>
              <a:xfrm>
                <a:off x="3809" y="2186"/>
                <a:ext cx="240" cy="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 b="1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45" name="Text Box 119843"/>
            <p:cNvSpPr txBox="1"/>
            <p:nvPr/>
          </p:nvSpPr>
          <p:spPr>
            <a:xfrm>
              <a:off x="2562" y="3912"/>
              <a:ext cx="336" cy="2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- 1</a:t>
              </a:r>
            </a:p>
          </p:txBody>
        </p:sp>
        <p:sp>
          <p:nvSpPr>
            <p:cNvPr id="46" name="Text Box 119845"/>
            <p:cNvSpPr txBox="1"/>
            <p:nvPr/>
          </p:nvSpPr>
          <p:spPr>
            <a:xfrm>
              <a:off x="2208" y="3917"/>
              <a:ext cx="336" cy="2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- 2</a:t>
              </a:r>
            </a:p>
          </p:txBody>
        </p:sp>
        <p:sp>
          <p:nvSpPr>
            <p:cNvPr id="47" name="Text Box 119846"/>
            <p:cNvSpPr txBox="1"/>
            <p:nvPr/>
          </p:nvSpPr>
          <p:spPr>
            <a:xfrm>
              <a:off x="1485" y="3922"/>
              <a:ext cx="400" cy="2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- 4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676608" y="3809337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83537" y="4442868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76619" y="5724388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20003" y="380933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536412" y="446087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313123" y="576003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271242" y="3830439"/>
            <a:ext cx="43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34659" y="5201168"/>
            <a:ext cx="43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1" name="Text Box 119846"/>
          <p:cNvSpPr txBox="1"/>
          <p:nvPr/>
        </p:nvSpPr>
        <p:spPr>
          <a:xfrm>
            <a:off x="2946635" y="3227198"/>
            <a:ext cx="752451" cy="5222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2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6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E00FB3-1E91-49B0-AF02-A21055A0C2B4}"/>
              </a:ext>
            </a:extLst>
          </p:cNvPr>
          <p:cNvSpPr txBox="1">
            <a:spLocks/>
          </p:cNvSpPr>
          <p:nvPr/>
        </p:nvSpPr>
        <p:spPr>
          <a:xfrm>
            <a:off x="242589" y="4371708"/>
            <a:ext cx="11710956" cy="5444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Số đối của </a:t>
            </a:r>
            <a:r>
              <a:rPr lang="en-US" sz="3600" b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và 10 lần lượt là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4BA4D8-FFD3-452B-B1D5-B8703166C0D1}"/>
              </a:ext>
            </a:extLst>
          </p:cNvPr>
          <p:cNvSpPr/>
          <p:nvPr/>
        </p:nvSpPr>
        <p:spPr>
          <a:xfrm>
            <a:off x="1725265" y="5385461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và 10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F1EBC9-810B-407F-8947-8414A39F2DA6}"/>
              </a:ext>
            </a:extLst>
          </p:cNvPr>
          <p:cNvSpPr/>
          <p:nvPr/>
        </p:nvSpPr>
        <p:spPr>
          <a:xfrm>
            <a:off x="6701455" y="5385461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 và – 10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8F6D03-24E2-46B4-87A6-BD00CCA53113}"/>
              </a:ext>
            </a:extLst>
          </p:cNvPr>
          <p:cNvSpPr/>
          <p:nvPr/>
        </p:nvSpPr>
        <p:spPr>
          <a:xfrm>
            <a:off x="1725264" y="6258495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– 10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8BF6A2-2C52-4DFD-8968-2A895B9A2313}"/>
              </a:ext>
            </a:extLst>
          </p:cNvPr>
          <p:cNvSpPr/>
          <p:nvPr/>
        </p:nvSpPr>
        <p:spPr>
          <a:xfrm>
            <a:off x="6701455" y="6258495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   – 4 và 10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930594-3532-4129-8DF0-30216876664C}"/>
              </a:ext>
            </a:extLst>
          </p:cNvPr>
          <p:cNvSpPr txBox="1">
            <a:spLocks/>
          </p:cNvSpPr>
          <p:nvPr/>
        </p:nvSpPr>
        <p:spPr>
          <a:xfrm>
            <a:off x="492273" y="12573"/>
            <a:ext cx="11211587" cy="6857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, = , &gt;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05487" y="839749"/>
            <a:ext cx="4937760" cy="3373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– 5 .…..  0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   3 …...  – 10 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buAutoNum type="alphaLcParenR" startAt="3"/>
            </a:pPr>
            <a:r>
              <a:rPr lang="en-US" sz="3600" b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 .….. – 9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 – 4 …… – 4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CE00FB3-1E91-49B0-AF02-A21055A0C2B4}"/>
              </a:ext>
            </a:extLst>
          </p:cNvPr>
          <p:cNvSpPr txBox="1">
            <a:spLocks/>
          </p:cNvSpPr>
          <p:nvPr/>
        </p:nvSpPr>
        <p:spPr>
          <a:xfrm>
            <a:off x="214880" y="382810"/>
            <a:ext cx="11710956" cy="112401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Sắp xếp các số sau theo thứ tự tăng dần 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10; - 2; - 9; 12; 4; 0; - 237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CE00FB3-1E91-49B0-AF02-A21055A0C2B4}"/>
              </a:ext>
            </a:extLst>
          </p:cNvPr>
          <p:cNvSpPr txBox="1">
            <a:spLocks/>
          </p:cNvSpPr>
          <p:nvPr/>
        </p:nvSpPr>
        <p:spPr>
          <a:xfrm>
            <a:off x="214880" y="3742050"/>
            <a:ext cx="11710956" cy="112401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Sắp xếp các số sau theo thứ tự giảm dần 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12; - 5; 0; - 79; - 123; 76; 2020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5703" y="2082900"/>
            <a:ext cx="6264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- 237; - 9; -2; 0; 4; 10; 12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88886" y="5320604"/>
            <a:ext cx="6264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2020; 76; 12; 0; - 5; - 79; - 123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5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CE00FB3-1E91-49B0-AF02-A21055A0C2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734" y="0"/>
                <a:ext cx="11710956" cy="10137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Bài 5: Hãy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liệt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tập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36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= {x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 </m:t>
                    </m:r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|</m:t>
                    </m:r>
                  </m:oMath>
                </a14:m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- 4 &lt; x &lt;  - 1}</a:t>
                </a:r>
                <a:endPara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="" xmlns:a16="http://schemas.microsoft.com/office/drawing/2014/main" id="{0CE00FB3-1E91-49B0-AF02-A21055A0C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34" y="0"/>
                <a:ext cx="11710956" cy="1013753"/>
              </a:xfrm>
              <a:prstGeom prst="rect">
                <a:avLst/>
              </a:prstGeom>
              <a:blipFill rotWithShape="1">
                <a:blip r:embed="rId2"/>
                <a:stretch>
                  <a:fillRect t="-17262" b="-30357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C44BA4D8-FFD3-452B-B1D5-B8703166C0D1}"/>
              </a:ext>
            </a:extLst>
          </p:cNvPr>
          <p:cNvSpPr/>
          <p:nvPr/>
        </p:nvSpPr>
        <p:spPr>
          <a:xfrm>
            <a:off x="1004552" y="1394753"/>
            <a:ext cx="3862332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K =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{- 4; - 3; - 2}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DBF1EBC9-810B-407F-8947-8414A39F2DA6}"/>
              </a:ext>
            </a:extLst>
          </p:cNvPr>
          <p:cNvSpPr/>
          <p:nvPr/>
        </p:nvSpPr>
        <p:spPr>
          <a:xfrm>
            <a:off x="6687600" y="1394753"/>
            <a:ext cx="4143532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K=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{- 3; - 2; - 1}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FE8F6D03-24E2-46B4-87A6-BD00CCA53113}"/>
              </a:ext>
            </a:extLst>
          </p:cNvPr>
          <p:cNvSpPr/>
          <p:nvPr/>
        </p:nvSpPr>
        <p:spPr>
          <a:xfrm>
            <a:off x="1004552" y="2267787"/>
            <a:ext cx="3862331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K = {- 3; - 2}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DC8BF6A2-2C52-4DFD-8968-2A895B9A2313}"/>
              </a:ext>
            </a:extLst>
          </p:cNvPr>
          <p:cNvSpPr/>
          <p:nvPr/>
        </p:nvSpPr>
        <p:spPr>
          <a:xfrm>
            <a:off x="6687600" y="2267787"/>
            <a:ext cx="4143532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    K =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{- 2; - 1}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id="{C44BA4D8-FFD3-452B-B1D5-B8703166C0D1}"/>
              </a:ext>
            </a:extLst>
          </p:cNvPr>
          <p:cNvSpPr/>
          <p:nvPr/>
        </p:nvSpPr>
        <p:spPr>
          <a:xfrm>
            <a:off x="1004552" y="4446891"/>
            <a:ext cx="3848477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M =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{- 2; -1; 0; 1; 2}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: Rounded Corners 5">
            <a:extLst>
              <a:ext uri="{FF2B5EF4-FFF2-40B4-BE49-F238E27FC236}">
                <a16:creationId xmlns:a16="http://schemas.microsoft.com/office/drawing/2014/main" id="{DBF1EBC9-810B-407F-8947-8414A39F2DA6}"/>
              </a:ext>
            </a:extLst>
          </p:cNvPr>
          <p:cNvSpPr/>
          <p:nvPr/>
        </p:nvSpPr>
        <p:spPr>
          <a:xfrm>
            <a:off x="6673744" y="4446891"/>
            <a:ext cx="4157387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M =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{- 1; 0; 1; 2}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6">
            <a:extLst>
              <a:ext uri="{FF2B5EF4-FFF2-40B4-BE49-F238E27FC236}">
                <a16:creationId xmlns:a16="http://schemas.microsoft.com/office/drawing/2014/main" id="{FE8F6D03-24E2-46B4-87A6-BD00CCA53113}"/>
              </a:ext>
            </a:extLst>
          </p:cNvPr>
          <p:cNvSpPr/>
          <p:nvPr/>
        </p:nvSpPr>
        <p:spPr>
          <a:xfrm>
            <a:off x="1004552" y="5319925"/>
            <a:ext cx="3848476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M= {- 2; - 1; 1; 2}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7">
            <a:extLst>
              <a:ext uri="{FF2B5EF4-FFF2-40B4-BE49-F238E27FC236}">
                <a16:creationId xmlns:a16="http://schemas.microsoft.com/office/drawing/2014/main" id="{DC8BF6A2-2C52-4DFD-8968-2A895B9A2313}"/>
              </a:ext>
            </a:extLst>
          </p:cNvPr>
          <p:cNvSpPr/>
          <p:nvPr/>
        </p:nvSpPr>
        <p:spPr>
          <a:xfrm>
            <a:off x="6673745" y="5319925"/>
            <a:ext cx="4157386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M = {-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1; 0; 1; 2; 3}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0CE00FB3-1E91-49B0-AF02-A21055A0C2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734" y="3140298"/>
                <a:ext cx="11710956" cy="10137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Bài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6: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liệt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{x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 </m:t>
                    </m:r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|</m:t>
                    </m:r>
                  </m:oMath>
                </a14:m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- 2 &lt; x &lt; 3}</a:t>
                </a:r>
              </a:p>
            </p:txBody>
          </p:sp>
        </mc:Choice>
        <mc:Fallback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0CE00FB3-1E91-49B0-AF02-A21055A0C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34" y="3140298"/>
                <a:ext cx="11710956" cy="1013753"/>
              </a:xfrm>
              <a:prstGeom prst="rect">
                <a:avLst/>
              </a:prstGeom>
              <a:blipFill>
                <a:blip r:embed="rId3"/>
                <a:stretch>
                  <a:fillRect t="-17857" b="-30357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540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43" grpId="0" animBg="1"/>
      <p:bldP spid="43" grpId="1" animBg="1"/>
      <p:bldP spid="44" grpId="0" animBg="1"/>
      <p:bldP spid="45" grpId="0" animBg="1"/>
      <p:bldP spid="45" grpId="1" animBg="1"/>
      <p:bldP spid="46" grpId="0" animBg="1"/>
      <p:bldP spid="46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930594-3532-4129-8DF0-30216876664C}"/>
              </a:ext>
            </a:extLst>
          </p:cNvPr>
          <p:cNvSpPr txBox="1">
            <a:spLocks/>
          </p:cNvSpPr>
          <p:nvPr/>
        </p:nvSpPr>
        <p:spPr>
          <a:xfrm>
            <a:off x="384309" y="334953"/>
            <a:ext cx="11193798" cy="204763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3A6DA-F5B4-45C5-96C2-91ECB43DD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09" y="885728"/>
            <a:ext cx="11193798" cy="149686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47E99E-7030-45D4-89E8-7CFA831CEB6B}"/>
              </a:ext>
            </a:extLst>
          </p:cNvPr>
          <p:cNvSpPr txBox="1">
            <a:spLocks/>
          </p:cNvSpPr>
          <p:nvPr/>
        </p:nvSpPr>
        <p:spPr>
          <a:xfrm>
            <a:off x="375920" y="2664482"/>
            <a:ext cx="110751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Giải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thấp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–51 </a:t>
            </a:r>
            <a:r>
              <a:rPr kumimoji="0" lang="en-US" sz="3600" b="1" i="0" u="none" strike="noStrike" kern="1200" cap="none" spc="0" normalizeH="0" baseline="30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&lt; – 15 </a:t>
            </a:r>
            <a:r>
              <a:rPr kumimoji="0" lang="en-US" sz="3600" b="1" i="0" u="none" strike="noStrike" kern="1200" cap="none" spc="0" normalizeH="0" baseline="30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&lt; –2 </a:t>
            </a:r>
            <a:r>
              <a:rPr kumimoji="0" lang="en-US" sz="3600" b="1" i="0" u="none" strike="noStrike" kern="1200" cap="none" spc="0" normalizeH="0" baseline="30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&lt; 8 </a:t>
            </a:r>
            <a:r>
              <a:rPr kumimoji="0" lang="en-US" sz="3600" b="1" i="0" u="none" strike="noStrike" kern="1200" cap="none" spc="0" normalizeH="0" baseline="30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&lt; 12 </a:t>
            </a:r>
            <a:r>
              <a:rPr kumimoji="0" lang="en-US" sz="3600" b="1" i="0" u="none" strike="noStrike" kern="1200" cap="none" spc="0" normalizeH="0" baseline="30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thấp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lượt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Alaska ; New York; Montana; Florida ; Hawaii.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自定义 1685">
      <a:dk1>
        <a:sysClr val="windowText" lastClr="000000"/>
      </a:dk1>
      <a:lt1>
        <a:sysClr val="window" lastClr="FFFFFF"/>
      </a:lt1>
      <a:dk2>
        <a:srgbClr val="07443C"/>
      </a:dk2>
      <a:lt2>
        <a:srgbClr val="CA520A"/>
      </a:lt2>
      <a:accent1>
        <a:srgbClr val="CA520A"/>
      </a:accent1>
      <a:accent2>
        <a:srgbClr val="07443C"/>
      </a:accent2>
      <a:accent3>
        <a:srgbClr val="CA520A"/>
      </a:accent3>
      <a:accent4>
        <a:srgbClr val="07443C"/>
      </a:accent4>
      <a:accent5>
        <a:srgbClr val="CA520A"/>
      </a:accent5>
      <a:accent6>
        <a:srgbClr val="07443C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4262</TotalTime>
  <Words>760</Words>
  <Application>Microsoft Office PowerPoint</Application>
  <PresentationFormat>Widescreen</PresentationFormat>
  <Paragraphs>86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Cambria Math</vt:lpstr>
      <vt:lpstr>Patrick Hand</vt:lpstr>
      <vt:lpstr>Times New Roman</vt:lpstr>
      <vt:lpstr>2_Office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 Câu 1.Tập hợp số nguyên gồm các loại số nào? Nêu kí hiệu? Câu 2. Vẽ tia số. Biểu diễn</dc:title>
  <dc:creator>Admin</dc:creator>
  <cp:lastModifiedBy>Văn Tân Lê</cp:lastModifiedBy>
  <cp:revision>175</cp:revision>
  <dcterms:created xsi:type="dcterms:W3CDTF">2021-08-10T01:43:22Z</dcterms:created>
  <dcterms:modified xsi:type="dcterms:W3CDTF">2021-11-03T03:23:39Z</dcterms:modified>
</cp:coreProperties>
</file>